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58" r:id="rId6"/>
    <p:sldId id="262" r:id="rId7"/>
    <p:sldId id="268" r:id="rId8"/>
    <p:sldId id="264" r:id="rId9"/>
    <p:sldId id="263" r:id="rId10"/>
    <p:sldId id="265" r:id="rId11"/>
    <p:sldId id="266" r:id="rId12"/>
    <p:sldId id="267" r:id="rId13"/>
    <p:sldId id="270" r:id="rId14"/>
    <p:sldId id="279" r:id="rId15"/>
    <p:sldId id="269" r:id="rId16"/>
    <p:sldId id="272" r:id="rId17"/>
    <p:sldId id="273" r:id="rId18"/>
    <p:sldId id="274" r:id="rId19"/>
    <p:sldId id="275" r:id="rId20"/>
    <p:sldId id="277" r:id="rId21"/>
    <p:sldId id="27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A61B38-56B7-BA4C-97B8-3C6929C96B4F}">
          <p14:sldIdLst>
            <p14:sldId id="256"/>
          </p14:sldIdLst>
        </p14:section>
        <p14:section name="motivation and goal" id="{CA131392-A44F-7B40-A4FE-4A58882F8F61}">
          <p14:sldIdLst>
            <p14:sldId id="257"/>
            <p14:sldId id="259"/>
            <p14:sldId id="260"/>
            <p14:sldId id="258"/>
            <p14:sldId id="262"/>
          </p14:sldIdLst>
        </p14:section>
        <p14:section name="toolbox overview" id="{CEA39459-74AD-3F4C-9438-FB00E5C1BB7E}">
          <p14:sldIdLst>
            <p14:sldId id="268"/>
            <p14:sldId id="264"/>
            <p14:sldId id="263"/>
            <p14:sldId id="265"/>
            <p14:sldId id="266"/>
            <p14:sldId id="267"/>
            <p14:sldId id="270"/>
          </p14:sldIdLst>
        </p14:section>
        <p14:section name="Demos" id="{F7E47BC2-D58D-F24B-8D91-998EC32CEE30}">
          <p14:sldIdLst>
            <p14:sldId id="279"/>
            <p14:sldId id="269"/>
            <p14:sldId id="272"/>
            <p14:sldId id="273"/>
            <p14:sldId id="274"/>
            <p14:sldId id="275"/>
          </p14:sldIdLst>
        </p14:section>
        <p14:section name="handover" id="{79BC01E0-349C-FE4A-9FDE-1F1C7897D9E2}">
          <p14:sldIdLst>
            <p14:sldId id="277"/>
            <p14:sldId id="27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B2"/>
    <a:srgbClr val="F73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297E-5B49-F849-8359-AB96F28A2C8D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A772D-4119-5149-8C54-4B1519B8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Siren. Greek mythology. Siren, in Greek mythology, a creature half bird and half woman who lured sailors to destruction by the sweetness of her song.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A772D-4119-5149-8C54-4B1519B89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2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attack really harmful?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A772D-4119-5149-8C54-4B1519B892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defense really useful?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A772D-4119-5149-8C54-4B1519B892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64FE-C787-8D48-8A66-858C8390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51CD9-0ABF-CF40-9E20-840F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FF80-6BC7-8D4B-AA22-53BDB35C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3D18-D959-E94F-9906-162C3DE6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ADDDA-B630-A944-B57B-114623D4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1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859F-F328-F441-A89D-7D8503CC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FB6E9-8F24-7543-94EC-A2DEB2DE9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E266-9308-2747-B907-60B1A344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A10-6E62-1C45-9A19-E3B98893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1F191-15B8-6B4F-8412-59AB9EF0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27C52-228A-EC4C-AC7A-F36D08289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31FA-5AA6-4C4C-9430-60414F816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ACA9-8B5B-D049-BA8A-DAE16FDD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1581-5609-BF4A-9F52-D0785389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7178-693D-D146-9C3B-C427312B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0E5F-9C84-D849-AF46-DE3E8524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4D7A-1805-8C4F-B822-741181B88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8D40-79D0-0D48-92A9-3ABFAF94E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54932-62DE-764D-85E7-F8C8A216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4CE36-5CD7-9E4F-9E7A-63DDF9DD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2124-8EB7-B843-BA00-95A2486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4D06-96DC-DB46-8268-79D04865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471D6-FFA6-634A-A836-BA4ACC99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25DE0-EE31-E14D-8D00-B7193A79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17F5-A0DA-9740-8C48-5527FE38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9419-4290-734E-A7F7-D4614811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E59F-F627-4444-9462-9363774CE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2D687-C936-F14A-8E12-32A6F52B0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CC15-ECDA-C948-B5A1-B9E1D91B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E687-553A-9C44-B969-EC741342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82EDF-F867-1A48-96DC-14ECEFB3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ADA4-EED1-8C4C-B8D6-F8692E9F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7C61C-6E2D-8E43-B407-DBC8F415A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111E2-A127-9B48-ADD0-9BE700D05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B645-E234-2444-8C7C-D697F5118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12ED7-7808-474D-AB1A-4895E4B09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4D8E2-A8D9-DF40-AA9D-F47D99E9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F9711-F02C-F14D-9F59-E938DE8D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F310E-157A-C741-B834-96761F4F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394E-09E3-F343-B557-6C92BAE6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ED7E1-423D-A542-AD67-A257076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21B0E-8092-024B-9751-018A2C1C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3D46B-4A3B-DF4E-BBB4-0F5CF2B1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0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A2B7-E994-2642-8A65-CE1E6AAD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4BF76-EEAF-1441-8C01-BFBC9A58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0F31-2016-2B4D-8A44-5A05E480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C1B6-BA92-CA48-A3A3-F48E0272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5879-E815-DA4E-A473-1F8434E2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C11CA-8E4D-0D4F-A82B-4A2C2F91E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76FDD-BFE1-D84C-8531-960E7E8C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5CCE4-C872-5044-8999-B1627E0F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D7D8A-2885-AA48-B04B-BA77D93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4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4C89-D22D-6244-B042-587A6E4D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A35E5E-38F3-A140-B8FC-570BEDB48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021D5-BA94-9C4D-863B-23B0BC051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D29AA-0CEA-DE4A-843D-5439B3AA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F3502-0B49-DE43-BD87-8A1A731E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D32F-EB63-6E45-AC70-50E191C6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F3601-9AE6-784C-AA0A-830D786E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AB9D1-D6A5-0D4D-A572-1F054C2E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E4D4C-2B4D-0441-9DD4-1BE0C873C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D453-D2F7-6449-A93D-02C8F98D1D3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75AD-0E98-F34E-A79D-9103C155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76A4-4BEF-654A-9877-0FA9B0284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29290-3A74-AD4F-9207-BA166914A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VIDIA/NeMo/tree/master/nemo" TargetMode="External"/><Relationship Id="rId13" Type="http://schemas.openxmlformats.org/officeDocument/2006/relationships/hyperlink" Target="https://ngc.nvidia.com/catalog/models/nvidia:aishell2_quartznet15x5" TargetMode="External"/><Relationship Id="rId3" Type="http://schemas.openxmlformats.org/officeDocument/2006/relationships/hyperlink" Target="https://github.com/mozilla/DeepSpeech/releases/download/v0.6.1/deepspeech-0.6.1-checkpoint.tar.gz" TargetMode="External"/><Relationship Id="rId7" Type="http://schemas.openxmlformats.org/officeDocument/2006/relationships/hyperlink" Target="https://github.com/SeanNaren/deepspeech.pytorch/releases/download/v2.0/librispeech_pretrained_v2.pth" TargetMode="External"/><Relationship Id="rId12" Type="http://schemas.openxmlformats.org/officeDocument/2006/relationships/hyperlink" Target="https://ngc.nvidia.com/catalog/models/nvidia:quartznet15x5" TargetMode="External"/><Relationship Id="rId2" Type="http://schemas.openxmlformats.org/officeDocument/2006/relationships/hyperlink" Target="https://github.com/mozilla/DeepSpe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Naren/deepspeech.pytorch/releases/download/v2.0/an4_pretrained_v2.pth" TargetMode="External"/><Relationship Id="rId11" Type="http://schemas.openxmlformats.org/officeDocument/2006/relationships/hyperlink" Target="https://ngc.nvidia.com/catalog/models/nvidia:aishell2_jasper10x5dr" TargetMode="External"/><Relationship Id="rId5" Type="http://schemas.openxmlformats.org/officeDocument/2006/relationships/hyperlink" Target="https://github.com/SeanNaren/deepspeech.pytorch" TargetMode="External"/><Relationship Id="rId15" Type="http://schemas.openxmlformats.org/officeDocument/2006/relationships/hyperlink" Target="https://github.com/pykaldi/pykaldi" TargetMode="External"/><Relationship Id="rId10" Type="http://schemas.openxmlformats.org/officeDocument/2006/relationships/hyperlink" Target="https://ngc.nvidia.com/catalog/models/nvidia:multidataset_jasper10x5dr" TargetMode="External"/><Relationship Id="rId4" Type="http://schemas.openxmlformats.org/officeDocument/2006/relationships/hyperlink" Target="https://github.com/mozilla/DeepSpeech/releases/download/v0.5.1/deepspeech-0.5.1-checkpoint.tar.gz" TargetMode="External"/><Relationship Id="rId9" Type="http://schemas.openxmlformats.org/officeDocument/2006/relationships/hyperlink" Target="%5D(https:/ngc.nvidia.com/catalog/models/nvidia:jaspernet10x5dr" TargetMode="External"/><Relationship Id="rId14" Type="http://schemas.openxmlformats.org/officeDocument/2006/relationships/hyperlink" Target="https://github.com/facebookresearch/wav2lette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unchengbillyli.com/AdversarialMusic/" TargetMode="Externa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876D-4C31-7241-9894-B37F62090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Siren</a:t>
            </a:r>
            <a:br>
              <a:rPr lang="en-US" b="1" dirty="0"/>
            </a:br>
            <a:r>
              <a:rPr lang="en-US" sz="4000" b="1" i="1" dirty="0">
                <a:solidFill>
                  <a:schemeClr val="accent1"/>
                </a:solidFill>
              </a:rPr>
              <a:t>A toolbox to generate adversarial examples and evaluate defense methods for ASRs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10F38-8775-9447-858E-63CF6F7B8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Xiaowei Chen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Baidu Security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05/07/2020</a:t>
            </a:r>
          </a:p>
        </p:txBody>
      </p:sp>
    </p:spTree>
    <p:extLst>
      <p:ext uri="{BB962C8B-B14F-4D97-AF65-F5344CB8AC3E}">
        <p14:creationId xmlns:p14="http://schemas.microsoft.com/office/powerpoint/2010/main" val="10020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C70A-06FD-9746-905D-B9D1640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52C3A7-B625-4E4C-A5AE-D73EFEFB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26775"/>
              </p:ext>
            </p:extLst>
          </p:nvPr>
        </p:nvGraphicFramePr>
        <p:xfrm>
          <a:off x="609600" y="1375229"/>
          <a:ext cx="11353800" cy="5252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14795910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44865455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766245410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21416155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1701302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96900424"/>
                    </a:ext>
                  </a:extLst>
                </a:gridCol>
                <a:gridCol w="2068286">
                  <a:extLst>
                    <a:ext uri="{9D8B030D-6E8A-4147-A177-3AD203B41FA5}">
                      <a16:colId xmlns:a16="http://schemas.microsoft.com/office/drawing/2014/main" val="2870033035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893924905"/>
                    </a:ext>
                  </a:extLst>
                </a:gridCol>
              </a:tblGrid>
              <a:tr h="629920">
                <a:tc>
                  <a:txBody>
                    <a:bodyPr/>
                    <a:lstStyle/>
                    <a:p>
                      <a:r>
                        <a:rPr lang="en-US" dirty="0"/>
                        <a:t>ASR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White-box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 Link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CKPT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48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DeepSpeechTF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Link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3"/>
                        </a:rPr>
                        <a:t>DeepSpeech</a:t>
                      </a:r>
                      <a:r>
                        <a:rPr lang="en-US" dirty="0">
                          <a:hlinkClick r:id="rId3"/>
                        </a:rPr>
                        <a:t> 0.6.1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4"/>
                        </a:rPr>
                        <a:t>DeepSpeech 0.5.1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LibriSpeech</a:t>
                      </a:r>
                      <a:r>
                        <a:rPr lang="en-US" sz="1400" dirty="0"/>
                        <a:t> Clean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- 7.5%</a:t>
                      </a:r>
                    </a:p>
                    <a:p>
                      <a:r>
                        <a:rPr lang="en-US" sz="1400" dirty="0"/>
                        <a:t>- 8.22%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18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DeepSpeechPT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Link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AN4</a:t>
                      </a:r>
                      <a:endParaRPr lang="en-US" dirty="0"/>
                    </a:p>
                    <a:p>
                      <a:r>
                        <a:rPr lang="en-US" dirty="0" err="1">
                          <a:hlinkClick r:id="rId7"/>
                        </a:rPr>
                        <a:t>Librispeech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6"/>
                        </a:rPr>
                        <a:t>TED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AN4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Librispeech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- TEDLIUM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- 10.349%</a:t>
                      </a:r>
                    </a:p>
                    <a:p>
                      <a:r>
                        <a:rPr lang="en-US" sz="1400" dirty="0"/>
                        <a:t>- 6.654% (clean), 19.889%(other)</a:t>
                      </a:r>
                    </a:p>
                    <a:p>
                      <a:r>
                        <a:rPr lang="en-US" sz="1400" dirty="0"/>
                        <a:t>- 30.886%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0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Jasper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Link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Jasper10x5dr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10"/>
                        </a:rPr>
                        <a:t>Jasper10x5dr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11"/>
                        </a:rPr>
                        <a:t>Jasper10x5SEP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12"/>
                        </a:rPr>
                        <a:t>QuartzNet15x5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13"/>
                        </a:rPr>
                        <a:t>QuartzNet15x5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Librispeech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Librispeech</a:t>
                      </a:r>
                      <a:r>
                        <a:rPr lang="en-US" sz="1400" dirty="0"/>
                        <a:t>, Mozilla, Common Voice, WSJ, Fisher, Switchboard</a:t>
                      </a:r>
                    </a:p>
                    <a:p>
                      <a:r>
                        <a:rPr lang="en-US" sz="1400" dirty="0"/>
                        <a:t>- Aishell2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Librispeech</a:t>
                      </a:r>
                      <a:r>
                        <a:rPr lang="en-US" sz="1400" dirty="0"/>
                        <a:t>, Mozilla, Common Voice</a:t>
                      </a:r>
                    </a:p>
                    <a:p>
                      <a:r>
                        <a:rPr lang="en-US" sz="1400" dirty="0"/>
                        <a:t>- Aishell2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- 3.61%</a:t>
                      </a:r>
                    </a:p>
                    <a:p>
                      <a:r>
                        <a:rPr lang="en-US" sz="1400" dirty="0"/>
                        <a:t>- 3.46%(dev-clean), 10.40%(dev-other), 3.69%(test-clean), 10.49%(test-other)</a:t>
                      </a:r>
                    </a:p>
                    <a:p>
                      <a:r>
                        <a:rPr lang="en-US" sz="1400" dirty="0"/>
                        <a:t>-N/A</a:t>
                      </a:r>
                    </a:p>
                    <a:p>
                      <a:r>
                        <a:rPr lang="en-US" sz="1400" dirty="0"/>
                        <a:t>- 4.19%(test-clean), 10.98%(test-other)</a:t>
                      </a:r>
                    </a:p>
                    <a:p>
                      <a:r>
                        <a:rPr lang="en-US" sz="1400" dirty="0"/>
                        <a:t>-N/A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1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Wav2letter++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yet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4"/>
                        </a:rPr>
                        <a:t>Link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2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Pykaldi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yet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5"/>
                        </a:rPr>
                        <a:t>Link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36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01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1238-C6F7-184D-AE06-97DD134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Augmentation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7A407-5C98-4C43-A3AA-602206C4FB7F}"/>
              </a:ext>
            </a:extLst>
          </p:cNvPr>
          <p:cNvSpPr txBox="1"/>
          <p:nvPr/>
        </p:nvSpPr>
        <p:spPr>
          <a:xfrm>
            <a:off x="1099457" y="2002971"/>
            <a:ext cx="3810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Time domain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random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Crop and 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4D729-9F1A-9245-A4A8-337FDEF6BE03}"/>
              </a:ext>
            </a:extLst>
          </p:cNvPr>
          <p:cNvSpPr txBox="1"/>
          <p:nvPr/>
        </p:nvSpPr>
        <p:spPr>
          <a:xfrm>
            <a:off x="5214257" y="2002971"/>
            <a:ext cx="42454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Spec domain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random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Frequency masking (TODO)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masking (TODO)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warp (TODO)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F990127-571B-F94D-89FE-FC7D4DFEB948}"/>
              </a:ext>
            </a:extLst>
          </p:cNvPr>
          <p:cNvSpPr txBox="1">
            <a:spLocks/>
          </p:cNvSpPr>
          <p:nvPr/>
        </p:nvSpPr>
        <p:spPr>
          <a:xfrm>
            <a:off x="838200" y="4691743"/>
            <a:ext cx="11440886" cy="19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Characterizing Audio Adversarial Examples Using Temporal Dependency</a:t>
            </a:r>
          </a:p>
          <a:p>
            <a:pPr lvl="1"/>
            <a:r>
              <a:rPr lang="en-US" sz="1400" dirty="0"/>
              <a:t>Quantization, Local Smoothing, Down sampling, Autoencoder</a:t>
            </a:r>
          </a:p>
          <a:p>
            <a:pPr marL="0" indent="0">
              <a:buNone/>
            </a:pPr>
            <a:r>
              <a:rPr lang="en-US" sz="1600" i="1" dirty="0"/>
              <a:t>Robust Audio Adversarial Examples for a Physical Attack</a:t>
            </a:r>
          </a:p>
          <a:p>
            <a:pPr lvl="1"/>
            <a:r>
              <a:rPr lang="en-US" sz="1400" dirty="0"/>
              <a:t>Band-pass Filter (1kHz – 4kHz), Impulse Response (Convolution with reverberations generated in real environment), White Gaussian Noise</a:t>
            </a:r>
          </a:p>
          <a:p>
            <a:pPr marL="0" indent="0">
              <a:buNone/>
            </a:pPr>
            <a:r>
              <a:rPr lang="en-US" sz="1600" i="1" dirty="0" err="1">
                <a:solidFill>
                  <a:srgbClr val="FF0000"/>
                </a:solidFill>
              </a:rPr>
              <a:t>SpecAugment</a:t>
            </a:r>
            <a:r>
              <a:rPr lang="en-US" sz="1600" i="1" dirty="0"/>
              <a:t>: A Simple Data Augmentation Method for Automatic Speech Recognition</a:t>
            </a:r>
          </a:p>
          <a:p>
            <a:pPr lvl="1"/>
            <a:r>
              <a:rPr lang="en-US" sz="1400" dirty="0"/>
              <a:t>Time Warp, Frequency Masking, Time Masking</a:t>
            </a: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264C5-6C3A-6647-874A-F9A17BB26C65}"/>
              </a:ext>
            </a:extLst>
          </p:cNvPr>
          <p:cNvCxnSpPr>
            <a:cxnSpLocks/>
          </p:cNvCxnSpPr>
          <p:nvPr/>
        </p:nvCxnSpPr>
        <p:spPr>
          <a:xfrm>
            <a:off x="838200" y="4609659"/>
            <a:ext cx="111624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3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3DCB-B553-D44B-A6E4-06A83287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D651A-D8D2-774A-AA31-C88C9AED0164}"/>
              </a:ext>
            </a:extLst>
          </p:cNvPr>
          <p:cNvSpPr txBox="1"/>
          <p:nvPr/>
        </p:nvSpPr>
        <p:spPr>
          <a:xfrm>
            <a:off x="838200" y="1536357"/>
            <a:ext cx="11108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err="1"/>
              <a:t>Carlini</a:t>
            </a:r>
            <a:r>
              <a:rPr lang="en-US" sz="2800" dirty="0"/>
              <a:t>, Nicholas, and David Wagner. "</a:t>
            </a:r>
            <a:r>
              <a:rPr lang="en-US" sz="2800" dirty="0">
                <a:solidFill>
                  <a:schemeClr val="accent5"/>
                </a:solidFill>
              </a:rPr>
              <a:t>Audio adversarial examples: Targeted attacks on speech-to-text</a:t>
            </a:r>
            <a:r>
              <a:rPr lang="en-US" sz="2800" dirty="0"/>
              <a:t>." </a:t>
            </a:r>
            <a:r>
              <a:rPr lang="en-US" sz="2800" i="1" dirty="0"/>
              <a:t> SPW’</a:t>
            </a:r>
            <a:r>
              <a:rPr lang="en-US" sz="2800" dirty="0"/>
              <a:t>18.</a:t>
            </a:r>
          </a:p>
          <a:p>
            <a:pPr marL="342900" indent="-342900">
              <a:buAutoNum type="arabicPeriod"/>
            </a:pPr>
            <a:r>
              <a:rPr lang="en-US" sz="2800" dirty="0"/>
              <a:t>Qin, Yao, et al. "</a:t>
            </a:r>
            <a:r>
              <a:rPr lang="en-US" sz="2800" dirty="0">
                <a:solidFill>
                  <a:schemeClr val="accent5"/>
                </a:solidFill>
              </a:rPr>
              <a:t>Imperceptible, robust, and targeted adversarial examples for automatic speech recognition</a:t>
            </a:r>
            <a:r>
              <a:rPr lang="en-US" sz="2800" dirty="0"/>
              <a:t>.” ICML’19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842DD-B0C3-DA41-A463-D3DC349A5030}"/>
              </a:ext>
            </a:extLst>
          </p:cNvPr>
          <p:cNvSpPr txBox="1"/>
          <p:nvPr/>
        </p:nvSpPr>
        <p:spPr>
          <a:xfrm>
            <a:off x="838200" y="3707863"/>
            <a:ext cx="4761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Supported Criteria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TargetSequence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/>
              <a:t>SimilarSequence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C1C2-A2B5-E749-880B-43C40DF61CE9}"/>
              </a:ext>
            </a:extLst>
          </p:cNvPr>
          <p:cNvSpPr txBox="1"/>
          <p:nvPr/>
        </p:nvSpPr>
        <p:spPr>
          <a:xfrm>
            <a:off x="5870824" y="3707863"/>
            <a:ext cx="60761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Supported Distances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Mean Square Error (MSE)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Mean Absolute Error (MAE)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 Infinity (</a:t>
            </a:r>
            <a:r>
              <a:rPr lang="en-US" sz="2800" dirty="0" err="1"/>
              <a:t>Linf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Masking Threshold Distance (MTD)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02784D-E4BC-8D4A-BB92-45DC5A706549}"/>
              </a:ext>
            </a:extLst>
          </p:cNvPr>
          <p:cNvCxnSpPr>
            <a:cxnSpLocks/>
          </p:cNvCxnSpPr>
          <p:nvPr/>
        </p:nvCxnSpPr>
        <p:spPr>
          <a:xfrm>
            <a:off x="838200" y="3582243"/>
            <a:ext cx="111624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5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85DF-881C-F248-A9FA-9D945FA1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of 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FD2E-65AE-834F-BA3E-9D5FDDBB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</a:t>
            </a:r>
            <a:r>
              <a:rPr lang="en-US" dirty="0" err="1"/>
              <a:t>advbox</a:t>
            </a:r>
            <a:r>
              <a:rPr lang="en-US" dirty="0"/>
              <a:t> for DNN-based ASRs</a:t>
            </a:r>
          </a:p>
          <a:p>
            <a:pPr lvl="1"/>
            <a:r>
              <a:rPr lang="en-US" dirty="0"/>
              <a:t>To compute the gradients of the loss </a:t>
            </a:r>
            <a:r>
              <a:rPr lang="en-US" dirty="0" err="1"/>
              <a:t>w.r.t</a:t>
            </a:r>
            <a:r>
              <a:rPr lang="en-US" dirty="0"/>
              <a:t>. the inputs, we rewrite the feature extraction of the ASRs and make them differentiable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support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machine learning frameworks</a:t>
            </a:r>
          </a:p>
          <a:p>
            <a:pPr lvl="1"/>
            <a:r>
              <a:rPr lang="en-US" dirty="0"/>
              <a:t>How: wrap ASR models as web service on docker</a:t>
            </a:r>
          </a:p>
          <a:p>
            <a:pPr lvl="1"/>
            <a:r>
              <a:rPr lang="en-US" dirty="0"/>
              <a:t>Do not need to worry about package conflicts between different ASRs</a:t>
            </a:r>
          </a:p>
          <a:p>
            <a:pPr lvl="1"/>
            <a:r>
              <a:rPr lang="en-US" dirty="0"/>
              <a:t>We are the first toolbox to have this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are able to generate “</a:t>
            </a:r>
            <a:r>
              <a:rPr lang="en-US" dirty="0">
                <a:solidFill>
                  <a:srgbClr val="C00000"/>
                </a:solidFill>
              </a:rPr>
              <a:t>robust</a:t>
            </a:r>
            <a:r>
              <a:rPr lang="en-US" dirty="0"/>
              <a:t>” adversarial examples</a:t>
            </a:r>
          </a:p>
          <a:p>
            <a:pPr lvl="1"/>
            <a:r>
              <a:rPr lang="en-US" dirty="0"/>
              <a:t>Adversarial examples </a:t>
            </a:r>
            <a:r>
              <a:rPr lang="en-US" i="1" u="sng" dirty="0"/>
              <a:t>pass different augmentation </a:t>
            </a:r>
            <a:r>
              <a:rPr lang="en-US" dirty="0"/>
              <a:t>methods and </a:t>
            </a:r>
            <a:r>
              <a:rPr lang="en-US" i="1" u="sng" dirty="0"/>
              <a:t>transfer to different ASRs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(play-over-the-air and transferability)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are able to evaluate the ”</a:t>
            </a:r>
            <a:r>
              <a:rPr lang="en-US" dirty="0">
                <a:solidFill>
                  <a:srgbClr val="C00000"/>
                </a:solidFill>
              </a:rPr>
              <a:t>robustness</a:t>
            </a:r>
            <a:r>
              <a:rPr lang="en-US" dirty="0"/>
              <a:t>” of defense methods</a:t>
            </a:r>
          </a:p>
          <a:p>
            <a:pPr lvl="1"/>
            <a:r>
              <a:rPr lang="en-US" dirty="0"/>
              <a:t>Evaluate the defense methods via “adaptive attack”</a:t>
            </a:r>
          </a:p>
          <a:p>
            <a:pPr lvl="1"/>
            <a:r>
              <a:rPr lang="en-US" dirty="0" err="1"/>
              <a:t>Tramer</a:t>
            </a:r>
            <a:r>
              <a:rPr lang="en-US" dirty="0"/>
              <a:t>, Florian, </a:t>
            </a:r>
            <a:r>
              <a:rPr lang="en-US" dirty="0">
                <a:solidFill>
                  <a:schemeClr val="accent6"/>
                </a:solidFill>
              </a:rPr>
              <a:t>Nicholas </a:t>
            </a:r>
            <a:r>
              <a:rPr lang="en-US" dirty="0" err="1">
                <a:solidFill>
                  <a:schemeClr val="accent6"/>
                </a:solidFill>
              </a:rPr>
              <a:t>Carlini</a:t>
            </a:r>
            <a:r>
              <a:rPr lang="en-US" dirty="0"/>
              <a:t>, Wieland Brendel, and Aleksander </a:t>
            </a:r>
            <a:r>
              <a:rPr lang="en-US" dirty="0" err="1"/>
              <a:t>Madry</a:t>
            </a:r>
            <a:r>
              <a:rPr lang="en-US" dirty="0"/>
              <a:t>. "</a:t>
            </a:r>
            <a:r>
              <a:rPr lang="en-US" i="1" dirty="0">
                <a:solidFill>
                  <a:schemeClr val="accent1"/>
                </a:solidFill>
              </a:rPr>
              <a:t>On adaptive attacks to adversarial example defenses</a:t>
            </a:r>
            <a:r>
              <a:rPr lang="en-US" dirty="0"/>
              <a:t>." </a:t>
            </a:r>
            <a:r>
              <a:rPr lang="en-US" i="1" dirty="0"/>
              <a:t>arXiv:2002.08347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1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6622-0869-9C46-8E53-95CB5F50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CA1AC-4850-E641-A938-A87D37C31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also provide command line interface to perform the following tasks</a:t>
            </a:r>
          </a:p>
          <a:p>
            <a:pPr lvl="1"/>
            <a:r>
              <a:rPr lang="en-US" dirty="0"/>
              <a:t>Speech to text for audio files</a:t>
            </a:r>
          </a:p>
          <a:p>
            <a:pPr lvl="1"/>
            <a:r>
              <a:rPr lang="en-US" dirty="0"/>
              <a:t>Generate 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dversarial </a:t>
            </a: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xamples (</a:t>
            </a:r>
            <a:r>
              <a:rPr lang="en-US" dirty="0">
                <a:solidFill>
                  <a:srgbClr val="C00000"/>
                </a:solidFill>
              </a:rPr>
              <a:t>AE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Naïve AEs</a:t>
            </a:r>
          </a:p>
          <a:p>
            <a:pPr lvl="2"/>
            <a:r>
              <a:rPr lang="en-US" dirty="0"/>
              <a:t>Transferable + Robust AEs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2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FE86-38E1-AD4F-9610-183A1066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Speech-to-Text via curl</a:t>
            </a:r>
          </a:p>
        </p:txBody>
      </p:sp>
      <p:pic>
        <p:nvPicPr>
          <p:cNvPr id="5" name="stt_curl_captioned.mp4">
            <a:hlinkClick r:id="" action="ppaction://media"/>
            <a:extLst>
              <a:ext uri="{FF2B5EF4-FFF2-40B4-BE49-F238E27FC236}">
                <a16:creationId xmlns:a16="http://schemas.microsoft.com/office/drawing/2014/main" id="{793F63F5-6033-504E-B7ED-EA25076FF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51529"/>
            <a:ext cx="10493829" cy="33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5F2B-3709-A940-B540-3BAE4F78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Speech-to-Text query in another docker</a:t>
            </a:r>
          </a:p>
        </p:txBody>
      </p:sp>
      <p:pic>
        <p:nvPicPr>
          <p:cNvPr id="8" name="stt_task_script_captioned.mp4">
            <a:hlinkClick r:id="" action="ppaction://media"/>
            <a:extLst>
              <a:ext uri="{FF2B5EF4-FFF2-40B4-BE49-F238E27FC236}">
                <a16:creationId xmlns:a16="http://schemas.microsoft.com/office/drawing/2014/main" id="{E40EE751-7FE7-5C49-B255-E78A133490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46325"/>
            <a:ext cx="10515600" cy="3308350"/>
          </a:xfrm>
        </p:spPr>
      </p:pic>
    </p:spTree>
    <p:extLst>
      <p:ext uri="{BB962C8B-B14F-4D97-AF65-F5344CB8AC3E}">
        <p14:creationId xmlns:p14="http://schemas.microsoft.com/office/powerpoint/2010/main" val="34881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BB75-F8E6-1343-8791-50BBBF34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Speech-to-Text with different augmentation methods</a:t>
            </a:r>
          </a:p>
        </p:txBody>
      </p:sp>
      <p:pic>
        <p:nvPicPr>
          <p:cNvPr id="7" name="stt_script_aug_captioned.mp4">
            <a:hlinkClick r:id="" action="ppaction://media"/>
            <a:extLst>
              <a:ext uri="{FF2B5EF4-FFF2-40B4-BE49-F238E27FC236}">
                <a16:creationId xmlns:a16="http://schemas.microsoft.com/office/drawing/2014/main" id="{7D4F9646-49C7-154F-8B4E-B4555AA956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46325"/>
            <a:ext cx="10515600" cy="3308350"/>
          </a:xfrm>
        </p:spPr>
      </p:pic>
    </p:spTree>
    <p:extLst>
      <p:ext uri="{BB962C8B-B14F-4D97-AF65-F5344CB8AC3E}">
        <p14:creationId xmlns:p14="http://schemas.microsoft.com/office/powerpoint/2010/main" val="35673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40C9-826A-0347-A26F-F2810535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Adversarial Examples</a:t>
            </a:r>
          </a:p>
        </p:txBody>
      </p:sp>
      <p:pic>
        <p:nvPicPr>
          <p:cNvPr id="5" name="atack_naive_captioned.mp4">
            <a:hlinkClick r:id="" action="ppaction://media"/>
            <a:extLst>
              <a:ext uri="{FF2B5EF4-FFF2-40B4-BE49-F238E27FC236}">
                <a16:creationId xmlns:a16="http://schemas.microsoft.com/office/drawing/2014/main" id="{49690C57-5A0D-C742-A4D1-F66374D52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775" y="1382485"/>
            <a:ext cx="6830450" cy="54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3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67EE-5523-E14A-BC40-1733A9FB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Robust and Transferable Adversarial Examples</a:t>
            </a:r>
          </a:p>
        </p:txBody>
      </p:sp>
      <p:pic>
        <p:nvPicPr>
          <p:cNvPr id="7" name="attack_transfer_and_robust_captioned.mp4">
            <a:hlinkClick r:id="" action="ppaction://media"/>
            <a:extLst>
              <a:ext uri="{FF2B5EF4-FFF2-40B4-BE49-F238E27FC236}">
                <a16:creationId xmlns:a16="http://schemas.microsoft.com/office/drawing/2014/main" id="{A5F956A1-1E61-F54F-9A12-CACDFD09CD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891" y="1825625"/>
            <a:ext cx="8996218" cy="5032375"/>
          </a:xfrm>
        </p:spPr>
      </p:pic>
    </p:spTree>
    <p:extLst>
      <p:ext uri="{BB962C8B-B14F-4D97-AF65-F5344CB8AC3E}">
        <p14:creationId xmlns:p14="http://schemas.microsoft.com/office/powerpoint/2010/main" val="20596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1E4A-4F37-B94F-8694-59A8BE8E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Motivations: How powerful are the attack methods?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62242-E30B-144F-AE6D-8F7BFF42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80" y="2912451"/>
            <a:ext cx="1930400" cy="193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C14BF1-BB23-7C46-BDEF-01117C81F05D}"/>
              </a:ext>
            </a:extLst>
          </p:cNvPr>
          <p:cNvCxnSpPr/>
          <p:nvPr/>
        </p:nvCxnSpPr>
        <p:spPr>
          <a:xfrm>
            <a:off x="3549010" y="3877651"/>
            <a:ext cx="14281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6C4142-1D1D-BE43-B0C0-4AB49245A271}"/>
              </a:ext>
            </a:extLst>
          </p:cNvPr>
          <p:cNvSpPr txBox="1"/>
          <p:nvPr/>
        </p:nvSpPr>
        <p:spPr>
          <a:xfrm>
            <a:off x="8973767" y="3613093"/>
            <a:ext cx="10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Hey, Siri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773D4-ECBB-C943-99C0-3683D99B4D7C}"/>
              </a:ext>
            </a:extLst>
          </p:cNvPr>
          <p:cNvCxnSpPr/>
          <p:nvPr/>
        </p:nvCxnSpPr>
        <p:spPr>
          <a:xfrm>
            <a:off x="7451477" y="3814026"/>
            <a:ext cx="14281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ED24E7-FFCA-4246-9FB1-87CCFB48CB3D}"/>
              </a:ext>
            </a:extLst>
          </p:cNvPr>
          <p:cNvSpPr txBox="1"/>
          <p:nvPr/>
        </p:nvSpPr>
        <p:spPr>
          <a:xfrm>
            <a:off x="3821419" y="3508319"/>
            <a:ext cx="1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3CB07-FBBE-2B4B-BD70-B842FE73DA29}"/>
              </a:ext>
            </a:extLst>
          </p:cNvPr>
          <p:cNvSpPr txBox="1"/>
          <p:nvPr/>
        </p:nvSpPr>
        <p:spPr>
          <a:xfrm>
            <a:off x="7371715" y="3444694"/>
            <a:ext cx="15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De-activation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BE463-5375-F14B-B32B-3694DBFB7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8" t="14672" r="10111" b="20749"/>
          <a:stretch/>
        </p:blipFill>
        <p:spPr>
          <a:xfrm>
            <a:off x="1693242" y="3026928"/>
            <a:ext cx="2128177" cy="1910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AFB47-31E3-4141-86C0-858E9A968EF3}"/>
              </a:ext>
            </a:extLst>
          </p:cNvPr>
          <p:cNvSpPr txBox="1"/>
          <p:nvPr/>
        </p:nvSpPr>
        <p:spPr>
          <a:xfrm>
            <a:off x="1431962" y="4728375"/>
            <a:ext cx="245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286A4-D873-2F4A-AA40-5CFB7D0403BB}"/>
              </a:ext>
            </a:extLst>
          </p:cNvPr>
          <p:cNvSpPr txBox="1"/>
          <p:nvPr/>
        </p:nvSpPr>
        <p:spPr>
          <a:xfrm>
            <a:off x="838200" y="1963870"/>
            <a:ext cx="703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Attack on Wake-word Detection System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FEF3A4-049A-DF4F-AAF7-205E3E0D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85" y="3240745"/>
            <a:ext cx="926213" cy="535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6F23C-EEE1-5241-A54A-B77B5A2C0F39}"/>
              </a:ext>
            </a:extLst>
          </p:cNvPr>
          <p:cNvSpPr txBox="1"/>
          <p:nvPr/>
        </p:nvSpPr>
        <p:spPr>
          <a:xfrm>
            <a:off x="769415" y="5800056"/>
            <a:ext cx="104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Paper: </a:t>
            </a:r>
            <a:r>
              <a:rPr lang="en-US" dirty="0"/>
              <a:t>Li, </a:t>
            </a:r>
            <a:r>
              <a:rPr lang="en-US" dirty="0" err="1"/>
              <a:t>Juncheng</a:t>
            </a:r>
            <a:r>
              <a:rPr lang="en-US" dirty="0"/>
              <a:t>, et al. "Adversarial Music: Real World Audio Adversary Against Wake-word Detection System." </a:t>
            </a:r>
            <a:r>
              <a:rPr lang="en-US" i="1" dirty="0"/>
              <a:t>NIPS’</a:t>
            </a:r>
            <a:r>
              <a:rPr lang="en-US" dirty="0"/>
              <a:t>19.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Demo: </a:t>
            </a:r>
            <a:r>
              <a:rPr lang="en-US" dirty="0">
                <a:hlinkClick r:id="rId5"/>
              </a:rPr>
              <a:t>https://www.junchengbillyli.com/AdversarialMusic/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79B9-7E3F-BA4B-BC57-71F6F846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relationship with Baidu </a:t>
            </a:r>
            <a:r>
              <a:rPr lang="en-US" dirty="0" err="1"/>
              <a:t>AdvBox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31678-AE19-DB47-8FC9-44FBED44D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05" y="1386354"/>
            <a:ext cx="724827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9B92A-9523-4048-86FB-1499F6C9A94C}"/>
              </a:ext>
            </a:extLst>
          </p:cNvPr>
          <p:cNvSpPr txBox="1"/>
          <p:nvPr/>
        </p:nvSpPr>
        <p:spPr>
          <a:xfrm>
            <a:off x="2402542" y="5737692"/>
            <a:ext cx="7129336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Siren</a:t>
            </a:r>
            <a:br>
              <a:rPr lang="en-US" b="1" dirty="0"/>
            </a:br>
            <a:r>
              <a:rPr lang="en-US" b="1" i="1" dirty="0">
                <a:solidFill>
                  <a:schemeClr val="accent1"/>
                </a:solidFill>
              </a:rPr>
              <a:t>A toolbox to generate adversarial examples and evaluate defense methods for ASRs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ECD202-94AF-884F-9AD4-C255046AA72D}"/>
              </a:ext>
            </a:extLst>
          </p:cNvPr>
          <p:cNvCxnSpPr>
            <a:cxnSpLocks/>
          </p:cNvCxnSpPr>
          <p:nvPr/>
        </p:nvCxnSpPr>
        <p:spPr>
          <a:xfrm flipH="1">
            <a:off x="9650815" y="6199356"/>
            <a:ext cx="7120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1A1BD5-22FF-8346-AA37-2D4A8F965786}"/>
              </a:ext>
            </a:extLst>
          </p:cNvPr>
          <p:cNvSpPr txBox="1"/>
          <p:nvPr/>
        </p:nvSpPr>
        <p:spPr>
          <a:xfrm>
            <a:off x="10481822" y="6014690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54593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56AA-4EF5-3C40-8B0D-F7363AB7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85A10-ABEB-054F-804C-D36766F8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521"/>
            <a:ext cx="10515600" cy="2593975"/>
          </a:xfrm>
        </p:spPr>
        <p:txBody>
          <a:bodyPr/>
          <a:lstStyle/>
          <a:p>
            <a:r>
              <a:rPr lang="en-US" dirty="0"/>
              <a:t>Researchers</a:t>
            </a:r>
          </a:p>
          <a:p>
            <a:pPr lvl="1"/>
            <a:r>
              <a:rPr lang="en-US" dirty="0"/>
              <a:t>Develop more attack, defense algorithms</a:t>
            </a:r>
          </a:p>
          <a:p>
            <a:r>
              <a:rPr lang="en-US" dirty="0"/>
              <a:t>Engineers</a:t>
            </a:r>
          </a:p>
          <a:p>
            <a:pPr lvl="1"/>
            <a:r>
              <a:rPr lang="en-US" dirty="0"/>
              <a:t>Evaluate the attack, and defense methods</a:t>
            </a:r>
          </a:p>
          <a:p>
            <a:r>
              <a:rPr lang="en-US" dirty="0"/>
              <a:t>……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446CDC-806B-1349-94A9-AE2EF8591F6D}"/>
              </a:ext>
            </a:extLst>
          </p:cNvPr>
          <p:cNvSpPr txBox="1">
            <a:spLocks/>
          </p:cNvSpPr>
          <p:nvPr/>
        </p:nvSpPr>
        <p:spPr>
          <a:xfrm>
            <a:off x="838200" y="38043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How to have an open-source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942127-6914-E247-A97F-750CC8635B3A}"/>
              </a:ext>
            </a:extLst>
          </p:cNvPr>
          <p:cNvSpPr txBox="1">
            <a:spLocks/>
          </p:cNvSpPr>
          <p:nvPr/>
        </p:nvSpPr>
        <p:spPr>
          <a:xfrm>
            <a:off x="838200" y="5129892"/>
            <a:ext cx="10515600" cy="101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Packaging the toolbox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Human-readable Document</a:t>
            </a:r>
          </a:p>
        </p:txBody>
      </p:sp>
    </p:spTree>
    <p:extLst>
      <p:ext uri="{BB962C8B-B14F-4D97-AF65-F5344CB8AC3E}">
        <p14:creationId xmlns:p14="http://schemas.microsoft.com/office/powerpoint/2010/main" val="148000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06CC-4362-6E4E-9A14-1ACECBF1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8C60-A0AF-F946-9D7F-5D14149B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Easy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Add Speech Command Recognition model in NVIDIA Nemo to our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Re-implement part of the data augmentation methods with </a:t>
            </a:r>
            <a:r>
              <a:rPr lang="en-US" sz="2400" dirty="0" err="1"/>
              <a:t>pytorch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Medium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more ASR models to our toolbox (i.e., </a:t>
            </a:r>
            <a:r>
              <a:rPr lang="en-US" dirty="0" err="1"/>
              <a:t>DeepSpeech</a:t>
            </a:r>
            <a:r>
              <a:rPr lang="en-US" dirty="0"/>
              <a:t> Paddle, Wav2letter++, </a:t>
            </a:r>
            <a:r>
              <a:rPr lang="en-US" dirty="0" err="1"/>
              <a:t>pykaldi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model tuning for the ASR models</a:t>
            </a:r>
          </a:p>
        </p:txBody>
      </p:sp>
    </p:spTree>
    <p:extLst>
      <p:ext uri="{BB962C8B-B14F-4D97-AF65-F5344CB8AC3E}">
        <p14:creationId xmlns:p14="http://schemas.microsoft.com/office/powerpoint/2010/main" val="36821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AEB3-D898-074A-8CFA-49938C40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How powerful are the attack methods?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6A25F2-20FF-CF44-908D-22027C51720E}"/>
              </a:ext>
            </a:extLst>
          </p:cNvPr>
          <p:cNvCxnSpPr>
            <a:cxnSpLocks/>
          </p:cNvCxnSpPr>
          <p:nvPr/>
        </p:nvCxnSpPr>
        <p:spPr>
          <a:xfrm>
            <a:off x="3473525" y="3881062"/>
            <a:ext cx="18012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B24072-3FBA-0440-9C02-49077CBD5248}"/>
              </a:ext>
            </a:extLst>
          </p:cNvPr>
          <p:cNvCxnSpPr/>
          <p:nvPr/>
        </p:nvCxnSpPr>
        <p:spPr>
          <a:xfrm>
            <a:off x="7170325" y="3899135"/>
            <a:ext cx="14281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27580F-6979-5C40-A6A9-87D46337C9F8}"/>
              </a:ext>
            </a:extLst>
          </p:cNvPr>
          <p:cNvSpPr txBox="1"/>
          <p:nvPr/>
        </p:nvSpPr>
        <p:spPr>
          <a:xfrm>
            <a:off x="3627698" y="3233783"/>
            <a:ext cx="13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Crafted 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EF830-61D5-B449-B35F-324A49B5E0DC}"/>
              </a:ext>
            </a:extLst>
          </p:cNvPr>
          <p:cNvSpPr txBox="1"/>
          <p:nvPr/>
        </p:nvSpPr>
        <p:spPr>
          <a:xfrm>
            <a:off x="811658" y="4547473"/>
            <a:ext cx="245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Speech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1D697-9E5E-5045-92C3-90EA5BAC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49" y="3048235"/>
            <a:ext cx="1193800" cy="170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6764C-91F9-DF43-9C7E-35885ABBCE40}"/>
              </a:ext>
            </a:extLst>
          </p:cNvPr>
          <p:cNvSpPr txBox="1"/>
          <p:nvPr/>
        </p:nvSpPr>
        <p:spPr>
          <a:xfrm>
            <a:off x="8780800" y="3696396"/>
            <a:ext cx="211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 transcription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5D6F0-95B1-544E-96C6-3762306A2906}"/>
              </a:ext>
            </a:extLst>
          </p:cNvPr>
          <p:cNvSpPr txBox="1"/>
          <p:nvPr/>
        </p:nvSpPr>
        <p:spPr>
          <a:xfrm>
            <a:off x="838200" y="1615289"/>
            <a:ext cx="10969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Attack on Speech Recognition</a:t>
            </a:r>
            <a:r>
              <a:rPr lang="en-US" sz="2800" dirty="0"/>
              <a:t>: </a:t>
            </a:r>
            <a:r>
              <a:rPr lang="en-US" sz="2400" dirty="0"/>
              <a:t>Add small (crafted) perturbation to original speech to let the ASR makes mistakes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687E4-654C-AE41-AFD4-B00CA261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26" y="2940852"/>
            <a:ext cx="1602548" cy="1456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47605-E67A-644C-BD1D-82639F98FD50}"/>
              </a:ext>
            </a:extLst>
          </p:cNvPr>
          <p:cNvSpPr txBox="1"/>
          <p:nvPr/>
        </p:nvSpPr>
        <p:spPr>
          <a:xfrm>
            <a:off x="698804" y="5433443"/>
            <a:ext cx="1110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Carlini</a:t>
            </a:r>
            <a:r>
              <a:rPr lang="en-US" dirty="0"/>
              <a:t>, Nicholas, and David Wagner. "Audio adversarial examples: Targeted attacks on speech-to-text." </a:t>
            </a:r>
            <a:r>
              <a:rPr lang="en-US" i="1" dirty="0"/>
              <a:t>2018 IEEE Security and Privacy Workshops (SPW)</a:t>
            </a:r>
            <a:r>
              <a:rPr lang="en-US" dirty="0"/>
              <a:t>. IEEE, 2018.</a:t>
            </a:r>
          </a:p>
          <a:p>
            <a:pPr marL="342900" indent="-342900">
              <a:buAutoNum type="arabicPeriod"/>
            </a:pPr>
            <a:r>
              <a:rPr lang="en-US" dirty="0"/>
              <a:t>Qin, Yao, et al. "Imperceptible, robust, and targeted adversarial examples for automatic speech recognition.” ICML’19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4DC44-FEFE-B74D-91A5-AE723C8D2A4E}"/>
              </a:ext>
            </a:extLst>
          </p:cNvPr>
          <p:cNvCxnSpPr>
            <a:cxnSpLocks/>
          </p:cNvCxnSpPr>
          <p:nvPr/>
        </p:nvCxnSpPr>
        <p:spPr>
          <a:xfrm>
            <a:off x="811658" y="5426087"/>
            <a:ext cx="111624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2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0852D-A9A1-524B-9E9E-C181D268746A}"/>
              </a:ext>
            </a:extLst>
          </p:cNvPr>
          <p:cNvSpPr txBox="1"/>
          <p:nvPr/>
        </p:nvSpPr>
        <p:spPr>
          <a:xfrm>
            <a:off x="1240971" y="1948544"/>
            <a:ext cx="10319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Attack</a:t>
            </a:r>
            <a:r>
              <a:rPr lang="en-US" sz="5400" b="1" dirty="0"/>
              <a:t> Goal</a:t>
            </a:r>
            <a:r>
              <a:rPr lang="en-US" sz="5400" dirty="0"/>
              <a:t>: </a:t>
            </a:r>
            <a:r>
              <a:rPr lang="en-US" sz="5400" i="1" dirty="0"/>
              <a:t>Implement different attack methods to evaluate their damage on real-world ASRs </a:t>
            </a:r>
          </a:p>
        </p:txBody>
      </p:sp>
    </p:spTree>
    <p:extLst>
      <p:ext uri="{BB962C8B-B14F-4D97-AF65-F5344CB8AC3E}">
        <p14:creationId xmlns:p14="http://schemas.microsoft.com/office/powerpoint/2010/main" val="2384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81CB-1AA6-804D-99E5-4825785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Motivations: Are proposed defense methods robust?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F9EF9-29AC-7A46-AEC0-AC7532C8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80" y="2912451"/>
            <a:ext cx="1930400" cy="193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3E742-D9C5-CF4A-9CA3-DE990B2F2A9A}"/>
              </a:ext>
            </a:extLst>
          </p:cNvPr>
          <p:cNvCxnSpPr/>
          <p:nvPr/>
        </p:nvCxnSpPr>
        <p:spPr>
          <a:xfrm>
            <a:off x="3549010" y="3877651"/>
            <a:ext cx="14281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606A96-B2D8-4B42-9CCC-B4FB6887DFB7}"/>
              </a:ext>
            </a:extLst>
          </p:cNvPr>
          <p:cNvSpPr txBox="1"/>
          <p:nvPr/>
        </p:nvSpPr>
        <p:spPr>
          <a:xfrm>
            <a:off x="8973767" y="3613093"/>
            <a:ext cx="10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Hey, Siri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F5307-3ABB-034F-A557-CBE4494D834C}"/>
              </a:ext>
            </a:extLst>
          </p:cNvPr>
          <p:cNvCxnSpPr/>
          <p:nvPr/>
        </p:nvCxnSpPr>
        <p:spPr>
          <a:xfrm>
            <a:off x="7451477" y="3814026"/>
            <a:ext cx="14281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31BFA8-CE30-804A-891B-6538C9796C47}"/>
              </a:ext>
            </a:extLst>
          </p:cNvPr>
          <p:cNvSpPr txBox="1"/>
          <p:nvPr/>
        </p:nvSpPr>
        <p:spPr>
          <a:xfrm>
            <a:off x="3821419" y="3508319"/>
            <a:ext cx="1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352DA-F0AA-3046-9635-9180D67DDBDB}"/>
              </a:ext>
            </a:extLst>
          </p:cNvPr>
          <p:cNvSpPr txBox="1"/>
          <p:nvPr/>
        </p:nvSpPr>
        <p:spPr>
          <a:xfrm>
            <a:off x="7371715" y="3444694"/>
            <a:ext cx="15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Still activate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1D89B-E060-8040-BFDE-9EBD6BBA2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8" t="14672" r="10111" b="20749"/>
          <a:stretch/>
        </p:blipFill>
        <p:spPr>
          <a:xfrm>
            <a:off x="1693242" y="3026928"/>
            <a:ext cx="2128177" cy="1910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C37D16-5B5D-DD49-96BA-1F6CB22B1D1F}"/>
              </a:ext>
            </a:extLst>
          </p:cNvPr>
          <p:cNvSpPr txBox="1"/>
          <p:nvPr/>
        </p:nvSpPr>
        <p:spPr>
          <a:xfrm>
            <a:off x="1431962" y="4728375"/>
            <a:ext cx="245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7B899-8FBF-DC46-855D-0DB204140CD9}"/>
              </a:ext>
            </a:extLst>
          </p:cNvPr>
          <p:cNvSpPr txBox="1"/>
          <p:nvPr/>
        </p:nvSpPr>
        <p:spPr>
          <a:xfrm>
            <a:off x="838200" y="1963870"/>
            <a:ext cx="703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Protect</a:t>
            </a:r>
            <a:r>
              <a:rPr lang="en-US" sz="2800" b="1" i="1" dirty="0"/>
              <a:t> Wake-word Detection System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B2C72D-F0BB-534B-A550-6C1EAE6A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85" y="3240745"/>
            <a:ext cx="926213" cy="535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C6E917-DC2A-EB41-AEBC-E0B8F99DBF9D}"/>
              </a:ext>
            </a:extLst>
          </p:cNvPr>
          <p:cNvSpPr txBox="1"/>
          <p:nvPr/>
        </p:nvSpPr>
        <p:spPr>
          <a:xfrm>
            <a:off x="3604243" y="3979412"/>
            <a:ext cx="15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to  de-activate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5A762-547E-5644-A377-0C45F7B7A601}"/>
              </a:ext>
            </a:extLst>
          </p:cNvPr>
          <p:cNvSpPr/>
          <p:nvPr/>
        </p:nvSpPr>
        <p:spPr>
          <a:xfrm>
            <a:off x="5219844" y="2803815"/>
            <a:ext cx="2193677" cy="21294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FA558C-F604-0147-A584-B25225E9C273}"/>
              </a:ext>
            </a:extLst>
          </p:cNvPr>
          <p:cNvCxnSpPr/>
          <p:nvPr/>
        </p:nvCxnSpPr>
        <p:spPr>
          <a:xfrm>
            <a:off x="6309472" y="4958526"/>
            <a:ext cx="7210" cy="44312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F8EF8D-C4C2-3840-A60C-6393850D6901}"/>
              </a:ext>
            </a:extLst>
          </p:cNvPr>
          <p:cNvSpPr txBox="1"/>
          <p:nvPr/>
        </p:nvSpPr>
        <p:spPr>
          <a:xfrm>
            <a:off x="5368050" y="5327256"/>
            <a:ext cx="204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Defense methods</a:t>
            </a:r>
          </a:p>
        </p:txBody>
      </p:sp>
    </p:spTree>
    <p:extLst>
      <p:ext uri="{BB962C8B-B14F-4D97-AF65-F5344CB8AC3E}">
        <p14:creationId xmlns:p14="http://schemas.microsoft.com/office/powerpoint/2010/main" val="288460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0852D-A9A1-524B-9E9E-C181D268746A}"/>
              </a:ext>
            </a:extLst>
          </p:cNvPr>
          <p:cNvSpPr txBox="1"/>
          <p:nvPr/>
        </p:nvSpPr>
        <p:spPr>
          <a:xfrm>
            <a:off x="1240971" y="1948544"/>
            <a:ext cx="10319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Defense</a:t>
            </a:r>
            <a:r>
              <a:rPr lang="en-US" sz="5400" b="1" dirty="0"/>
              <a:t> Goal</a:t>
            </a:r>
            <a:r>
              <a:rPr lang="en-US" sz="5400" dirty="0"/>
              <a:t>: </a:t>
            </a:r>
            <a:r>
              <a:rPr lang="en-US" sz="5400" i="1" dirty="0"/>
              <a:t>Implement different defense methods and evaluate their robustness under different attacks </a:t>
            </a:r>
          </a:p>
        </p:txBody>
      </p:sp>
    </p:spTree>
    <p:extLst>
      <p:ext uri="{BB962C8B-B14F-4D97-AF65-F5344CB8AC3E}">
        <p14:creationId xmlns:p14="http://schemas.microsoft.com/office/powerpoint/2010/main" val="48925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56621-99CE-EF49-8B75-AEB718D3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Toolbox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644C6-68ED-7B46-B54E-C5B896AA9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561-E58A-7A44-BD4B-8649AEB3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our toolbox: Supported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86AA9-4FF9-DA4A-B27C-E78E99681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Model</a:t>
            </a:r>
            <a:endParaRPr lang="en-US" i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Speech to Text (STT) via DNN-based ASR Models</a:t>
            </a:r>
          </a:p>
          <a:p>
            <a:pPr lvl="1"/>
            <a:r>
              <a:rPr lang="en-US" dirty="0"/>
              <a:t>Evaluate the robustness of ASR models under different input transformation methods</a:t>
            </a:r>
          </a:p>
          <a:p>
            <a:r>
              <a:rPr lang="en-US" sz="3200" i="1" dirty="0">
                <a:solidFill>
                  <a:srgbClr val="C00000"/>
                </a:solidFill>
              </a:rPr>
              <a:t>Attacks</a:t>
            </a:r>
          </a:p>
          <a:p>
            <a:pPr lvl="1"/>
            <a:r>
              <a:rPr lang="en-US" dirty="0"/>
              <a:t>Generate adversarial audio examples with state-of-the-art attack methods</a:t>
            </a:r>
          </a:p>
          <a:p>
            <a:pPr lvl="1"/>
            <a:r>
              <a:rPr lang="en-US" dirty="0"/>
              <a:t>Generate </a:t>
            </a:r>
            <a:r>
              <a:rPr lang="en-US" b="1" dirty="0"/>
              <a:t>robust</a:t>
            </a:r>
            <a:r>
              <a:rPr lang="en-US" dirty="0"/>
              <a:t> and transferable adversarial audio examples </a:t>
            </a:r>
          </a:p>
          <a:p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Defenses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Evaluate the robustness of different input transformation-based defense methods</a:t>
            </a:r>
          </a:p>
        </p:txBody>
      </p:sp>
    </p:spTree>
    <p:extLst>
      <p:ext uri="{BB962C8B-B14F-4D97-AF65-F5344CB8AC3E}">
        <p14:creationId xmlns:p14="http://schemas.microsoft.com/office/powerpoint/2010/main" val="63251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561-E58A-7A44-BD4B-8649AEB3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our toolbox: Framework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A347E-4753-304C-A2A4-915315E65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1" y="3213894"/>
            <a:ext cx="950686" cy="9506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AECFFC-5E0F-8F46-906A-903726660C7D}"/>
              </a:ext>
            </a:extLst>
          </p:cNvPr>
          <p:cNvCxnSpPr>
            <a:cxnSpLocks/>
          </p:cNvCxnSpPr>
          <p:nvPr/>
        </p:nvCxnSpPr>
        <p:spPr>
          <a:xfrm>
            <a:off x="2483584" y="3689237"/>
            <a:ext cx="5644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D5FB48-5307-6941-9CAA-0D69D1D0CBE7}"/>
              </a:ext>
            </a:extLst>
          </p:cNvPr>
          <p:cNvSpPr/>
          <p:nvPr/>
        </p:nvSpPr>
        <p:spPr>
          <a:xfrm>
            <a:off x="3158498" y="2060803"/>
            <a:ext cx="1718303" cy="366508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4F010-BD14-BF42-95F0-896C28605DF0}"/>
              </a:ext>
            </a:extLst>
          </p:cNvPr>
          <p:cNvSpPr txBox="1"/>
          <p:nvPr/>
        </p:nvSpPr>
        <p:spPr>
          <a:xfrm>
            <a:off x="3303808" y="2228332"/>
            <a:ext cx="1395027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70BB1-6342-104D-8A89-51D7C56BDB24}"/>
              </a:ext>
            </a:extLst>
          </p:cNvPr>
          <p:cNvSpPr txBox="1"/>
          <p:nvPr/>
        </p:nvSpPr>
        <p:spPr>
          <a:xfrm>
            <a:off x="3303808" y="2825738"/>
            <a:ext cx="1395027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FCA37-2205-C44C-B2ED-72E392AE2993}"/>
              </a:ext>
            </a:extLst>
          </p:cNvPr>
          <p:cNvSpPr txBox="1"/>
          <p:nvPr/>
        </p:nvSpPr>
        <p:spPr>
          <a:xfrm>
            <a:off x="3303808" y="3386366"/>
            <a:ext cx="1395027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Quantization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7BDF-4459-4A45-9C05-4C0955E58510}"/>
              </a:ext>
            </a:extLst>
          </p:cNvPr>
          <p:cNvSpPr txBox="1"/>
          <p:nvPr/>
        </p:nvSpPr>
        <p:spPr>
          <a:xfrm>
            <a:off x="3303807" y="3979914"/>
            <a:ext cx="13950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/>
                </a:solidFill>
              </a:rPr>
              <a:t>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34D80-2705-5E4C-B5FF-CA8A7A6D1F67}"/>
              </a:ext>
            </a:extLst>
          </p:cNvPr>
          <p:cNvSpPr txBox="1"/>
          <p:nvPr/>
        </p:nvSpPr>
        <p:spPr>
          <a:xfrm>
            <a:off x="3303807" y="4599178"/>
            <a:ext cx="13950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45718-8120-8443-B040-14C35722EC4C}"/>
              </a:ext>
            </a:extLst>
          </p:cNvPr>
          <p:cNvSpPr txBox="1"/>
          <p:nvPr/>
        </p:nvSpPr>
        <p:spPr>
          <a:xfrm>
            <a:off x="3303807" y="5149990"/>
            <a:ext cx="13950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9ECAD-6BAF-DC4C-BC46-0C7D5CB98B92}"/>
              </a:ext>
            </a:extLst>
          </p:cNvPr>
          <p:cNvSpPr/>
          <p:nvPr/>
        </p:nvSpPr>
        <p:spPr>
          <a:xfrm>
            <a:off x="5815432" y="2060802"/>
            <a:ext cx="2022283" cy="36650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3A9E93-942D-A44D-8F52-3F205229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05" y="2212885"/>
            <a:ext cx="1244644" cy="1271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D64819-E891-2D43-8B26-D228425A2E89}"/>
              </a:ext>
            </a:extLst>
          </p:cNvPr>
          <p:cNvSpPr txBox="1"/>
          <p:nvPr/>
        </p:nvSpPr>
        <p:spPr>
          <a:xfrm>
            <a:off x="5815432" y="2169586"/>
            <a:ext cx="197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DeepSpeech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D4D36E-B6EB-3048-855E-E7304C05D54A}"/>
              </a:ext>
            </a:extLst>
          </p:cNvPr>
          <p:cNvCxnSpPr>
            <a:cxnSpLocks/>
          </p:cNvCxnSpPr>
          <p:nvPr/>
        </p:nvCxnSpPr>
        <p:spPr>
          <a:xfrm>
            <a:off x="4876801" y="2412998"/>
            <a:ext cx="858246" cy="394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D16F1-8509-7748-BF1C-F74EE479A9BD}"/>
              </a:ext>
            </a:extLst>
          </p:cNvPr>
          <p:cNvSpPr/>
          <p:nvPr/>
        </p:nvSpPr>
        <p:spPr>
          <a:xfrm>
            <a:off x="5999668" y="2228332"/>
            <a:ext cx="1729190" cy="115803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FC34F-A016-A640-8108-6EA2DE1C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05" y="3538448"/>
            <a:ext cx="1244644" cy="12716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91E9DA-4553-C947-90EF-C1EE50D88D39}"/>
              </a:ext>
            </a:extLst>
          </p:cNvPr>
          <p:cNvSpPr txBox="1"/>
          <p:nvPr/>
        </p:nvSpPr>
        <p:spPr>
          <a:xfrm>
            <a:off x="5778923" y="3504571"/>
            <a:ext cx="197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Jasper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3785DD-841B-6645-8B68-DAC70E23DC8B}"/>
              </a:ext>
            </a:extLst>
          </p:cNvPr>
          <p:cNvSpPr/>
          <p:nvPr/>
        </p:nvSpPr>
        <p:spPr>
          <a:xfrm>
            <a:off x="5999668" y="3553895"/>
            <a:ext cx="1729190" cy="115803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B62FCE-0CD6-B746-8F77-82350EB3BB59}"/>
              </a:ext>
            </a:extLst>
          </p:cNvPr>
          <p:cNvSpPr/>
          <p:nvPr/>
        </p:nvSpPr>
        <p:spPr>
          <a:xfrm>
            <a:off x="5999668" y="4837849"/>
            <a:ext cx="1729190" cy="68147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74488B-974F-D349-BFB6-A33805F0B59E}"/>
              </a:ext>
            </a:extLst>
          </p:cNvPr>
          <p:cNvSpPr txBox="1"/>
          <p:nvPr/>
        </p:nvSpPr>
        <p:spPr>
          <a:xfrm>
            <a:off x="6509883" y="493603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F5AD19-EF81-0B46-8C4F-32B6EE575ECC}"/>
              </a:ext>
            </a:extLst>
          </p:cNvPr>
          <p:cNvCxnSpPr>
            <a:cxnSpLocks/>
          </p:cNvCxnSpPr>
          <p:nvPr/>
        </p:nvCxnSpPr>
        <p:spPr>
          <a:xfrm>
            <a:off x="4895055" y="2453830"/>
            <a:ext cx="883868" cy="1679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1D2CD-6936-5C48-803A-DD16261CE466}"/>
              </a:ext>
            </a:extLst>
          </p:cNvPr>
          <p:cNvCxnSpPr>
            <a:cxnSpLocks/>
          </p:cNvCxnSpPr>
          <p:nvPr/>
        </p:nvCxnSpPr>
        <p:spPr>
          <a:xfrm>
            <a:off x="4895055" y="2440172"/>
            <a:ext cx="920377" cy="2845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E0D08C-B7FD-F04E-A970-B9C32ED588FA}"/>
              </a:ext>
            </a:extLst>
          </p:cNvPr>
          <p:cNvCxnSpPr>
            <a:cxnSpLocks/>
          </p:cNvCxnSpPr>
          <p:nvPr/>
        </p:nvCxnSpPr>
        <p:spPr>
          <a:xfrm flipV="1">
            <a:off x="4897848" y="2834523"/>
            <a:ext cx="837199" cy="2478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075D7B1-7C77-C341-B31C-937404CAD39F}"/>
              </a:ext>
            </a:extLst>
          </p:cNvPr>
          <p:cNvCxnSpPr>
            <a:cxnSpLocks/>
          </p:cNvCxnSpPr>
          <p:nvPr/>
        </p:nvCxnSpPr>
        <p:spPr>
          <a:xfrm flipV="1">
            <a:off x="4920677" y="4132912"/>
            <a:ext cx="866283" cy="1153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537439-CFBD-F045-AA78-1F9C26D4C68D}"/>
              </a:ext>
            </a:extLst>
          </p:cNvPr>
          <p:cNvCxnSpPr>
            <a:cxnSpLocks/>
          </p:cNvCxnSpPr>
          <p:nvPr/>
        </p:nvCxnSpPr>
        <p:spPr>
          <a:xfrm flipV="1">
            <a:off x="4876801" y="5260872"/>
            <a:ext cx="938631" cy="38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DF25DE-4614-8642-8F9C-FD46EBB22B53}"/>
                  </a:ext>
                </a:extLst>
              </p:cNvPr>
              <p:cNvSpPr txBox="1"/>
              <p:nvPr/>
            </p:nvSpPr>
            <p:spPr>
              <a:xfrm rot="5400000">
                <a:off x="4810012" y="2933823"/>
                <a:ext cx="250038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DF25DE-4614-8642-8F9C-FD46EBB22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810012" y="2933823"/>
                <a:ext cx="250038" cy="984885"/>
              </a:xfrm>
              <a:prstGeom prst="rect">
                <a:avLst/>
              </a:prstGeom>
              <a:blipFill>
                <a:blip r:embed="rId4"/>
                <a:stretch>
                  <a:fillRect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789F9E-EF76-F940-AC0C-57EB4C251782}"/>
                  </a:ext>
                </a:extLst>
              </p:cNvPr>
              <p:cNvSpPr txBox="1"/>
              <p:nvPr/>
            </p:nvSpPr>
            <p:spPr>
              <a:xfrm rot="5400000">
                <a:off x="4810012" y="3402968"/>
                <a:ext cx="250038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789F9E-EF76-F940-AC0C-57EB4C25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810012" y="3402968"/>
                <a:ext cx="250038" cy="984885"/>
              </a:xfrm>
              <a:prstGeom prst="rect">
                <a:avLst/>
              </a:prstGeom>
              <a:blipFill>
                <a:blip r:embed="rId4"/>
                <a:stretch>
                  <a:fillRect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9B96D8E7-CFBC-1047-B6B6-5A60F715E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20" y="4915667"/>
            <a:ext cx="692472" cy="6036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E84BDCA-1A1D-604D-AC1A-BF06F622C141}"/>
              </a:ext>
            </a:extLst>
          </p:cNvPr>
          <p:cNvSpPr txBox="1"/>
          <p:nvPr/>
        </p:nvSpPr>
        <p:spPr>
          <a:xfrm>
            <a:off x="8726256" y="3033765"/>
            <a:ext cx="1580478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hey google</a:t>
            </a:r>
          </a:p>
          <a:p>
            <a:pPr algn="ctr"/>
            <a:r>
              <a:rPr lang="en-US" dirty="0"/>
              <a:t>he google</a:t>
            </a:r>
          </a:p>
          <a:p>
            <a:pPr algn="ctr"/>
            <a:r>
              <a:rPr lang="en-US" dirty="0"/>
              <a:t>Hey </a:t>
            </a:r>
            <a:r>
              <a:rPr lang="en-US" dirty="0" err="1"/>
              <a:t>gogle</a:t>
            </a:r>
            <a:endParaRPr lang="en-US" dirty="0"/>
          </a:p>
          <a:p>
            <a:pPr algn="ctr"/>
            <a:r>
              <a:rPr lang="en-US" dirty="0"/>
              <a:t>……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BE9B8A-762E-324F-A74B-C20DA61CFFB6}"/>
              </a:ext>
            </a:extLst>
          </p:cNvPr>
          <p:cNvCxnSpPr>
            <a:cxnSpLocks/>
          </p:cNvCxnSpPr>
          <p:nvPr/>
        </p:nvCxnSpPr>
        <p:spPr>
          <a:xfrm>
            <a:off x="7913915" y="3640210"/>
            <a:ext cx="751115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03D15D5-DEEA-A647-9B72-10EC1978FB75}"/>
              </a:ext>
            </a:extLst>
          </p:cNvPr>
          <p:cNvCxnSpPr>
            <a:cxnSpLocks/>
          </p:cNvCxnSpPr>
          <p:nvPr/>
        </p:nvCxnSpPr>
        <p:spPr>
          <a:xfrm rot="10800000">
            <a:off x="1803242" y="4190657"/>
            <a:ext cx="6486231" cy="1861366"/>
          </a:xfrm>
          <a:prstGeom prst="bentConnector3">
            <a:avLst>
              <a:gd name="adj1" fmla="val 100013"/>
            </a:avLst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41783F-1574-1640-A27B-6248BC84E6C8}"/>
              </a:ext>
            </a:extLst>
          </p:cNvPr>
          <p:cNvCxnSpPr>
            <a:cxnSpLocks/>
          </p:cNvCxnSpPr>
          <p:nvPr/>
        </p:nvCxnSpPr>
        <p:spPr>
          <a:xfrm>
            <a:off x="8299256" y="3657523"/>
            <a:ext cx="4318" cy="127702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118A9C9-63AF-FD4E-B465-119A3A5B9AF1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8299256" y="5519322"/>
            <a:ext cx="0" cy="53270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E5A251E-5687-5C43-890F-8002DD82EA91}"/>
              </a:ext>
            </a:extLst>
          </p:cNvPr>
          <p:cNvSpPr txBox="1"/>
          <p:nvPr/>
        </p:nvSpPr>
        <p:spPr>
          <a:xfrm>
            <a:off x="7793839" y="5528798"/>
            <a:ext cx="24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Accumulated gradients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64C0FE-00B2-534F-927A-D6DF17936CD7}"/>
              </a:ext>
            </a:extLst>
          </p:cNvPr>
          <p:cNvSpPr txBox="1"/>
          <p:nvPr/>
        </p:nvSpPr>
        <p:spPr>
          <a:xfrm>
            <a:off x="8726256" y="2555023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Predictions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13BA48-B658-1641-BA01-1A46765C4DF1}"/>
              </a:ext>
            </a:extLst>
          </p:cNvPr>
          <p:cNvSpPr txBox="1"/>
          <p:nvPr/>
        </p:nvSpPr>
        <p:spPr>
          <a:xfrm>
            <a:off x="6097064" y="1577397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ASR Services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CB6015-24BD-2144-93EC-83333F90A944}"/>
              </a:ext>
            </a:extLst>
          </p:cNvPr>
          <p:cNvSpPr txBox="1"/>
          <p:nvPr/>
        </p:nvSpPr>
        <p:spPr>
          <a:xfrm>
            <a:off x="3203206" y="1586264"/>
            <a:ext cx="159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Augmentation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7CC987-6494-CF45-BB88-3370B54F4637}"/>
              </a:ext>
            </a:extLst>
          </p:cNvPr>
          <p:cNvSpPr txBox="1"/>
          <p:nvPr/>
        </p:nvSpPr>
        <p:spPr>
          <a:xfrm>
            <a:off x="1162841" y="2663587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Inputs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7DCD8FF-85C3-5149-8CEA-199EA59D7996}"/>
              </a:ext>
            </a:extLst>
          </p:cNvPr>
          <p:cNvSpPr txBox="1"/>
          <p:nvPr/>
        </p:nvSpPr>
        <p:spPr>
          <a:xfrm>
            <a:off x="1415125" y="4026768"/>
            <a:ext cx="34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A7F8A9-C4BA-0F46-A24C-2F5BE8248E32}"/>
              </a:ext>
            </a:extLst>
          </p:cNvPr>
          <p:cNvSpPr txBox="1"/>
          <p:nvPr/>
        </p:nvSpPr>
        <p:spPr>
          <a:xfrm>
            <a:off x="4410225" y="6032885"/>
            <a:ext cx="14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B0B2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11217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831</Words>
  <Application>Microsoft Macintosh PowerPoint</Application>
  <PresentationFormat>Widescreen</PresentationFormat>
  <Paragraphs>203</Paragraphs>
  <Slides>22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Siren A toolbox to generate adversarial examples and evaluate defense methods for ASRs</vt:lpstr>
      <vt:lpstr>Motivations: How powerful are the attack methods?</vt:lpstr>
      <vt:lpstr>Motivations: How powerful are the attack methods?</vt:lpstr>
      <vt:lpstr>PowerPoint Presentation</vt:lpstr>
      <vt:lpstr>Motivations: Are proposed defense methods robust? </vt:lpstr>
      <vt:lpstr>PowerPoint Presentation</vt:lpstr>
      <vt:lpstr>Toolbox Overview</vt:lpstr>
      <vt:lpstr>Overview of our toolbox: Supported Tasks</vt:lpstr>
      <vt:lpstr>Overview of our toolbox: Framework Design</vt:lpstr>
      <vt:lpstr>Supported ASRs</vt:lpstr>
      <vt:lpstr>Supported Augmentation Methods</vt:lpstr>
      <vt:lpstr>Supported Attacks</vt:lpstr>
      <vt:lpstr>Contributions of our toolbox</vt:lpstr>
      <vt:lpstr>Demos</vt:lpstr>
      <vt:lpstr>Speech-to-Text via curl</vt:lpstr>
      <vt:lpstr>Speech-to-Text query in another docker</vt:lpstr>
      <vt:lpstr>Speech-to-Text with different augmentation methods</vt:lpstr>
      <vt:lpstr>Generate Adversarial Examples</vt:lpstr>
      <vt:lpstr>Generate Robust and Transferable Adversarial Examples</vt:lpstr>
      <vt:lpstr>Our relationship with Baidu AdvBox</vt:lpstr>
      <vt:lpstr>Who can use our toolbox</vt:lpstr>
      <vt:lpstr>TODO List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Siren A toolbox to generate adversarial examples and evaluate defense methods for Automatic Speech Recognition (ASR) Models</dc:title>
  <dc:creator>Microsoft Office User</dc:creator>
  <cp:lastModifiedBy>Microsoft Office User</cp:lastModifiedBy>
  <cp:revision>105</cp:revision>
  <cp:lastPrinted>2020-05-07T14:24:57Z</cp:lastPrinted>
  <dcterms:created xsi:type="dcterms:W3CDTF">2020-05-07T10:45:01Z</dcterms:created>
  <dcterms:modified xsi:type="dcterms:W3CDTF">2020-05-09T07:32:47Z</dcterms:modified>
</cp:coreProperties>
</file>